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65" r:id="rId13"/>
    <p:sldId id="266" r:id="rId14"/>
  </p:sldIdLst>
  <p:sldSz cx="14630400" cy="8229600"/>
  <p:notesSz cx="8229600" cy="14630400"/>
  <p:embeddedFontLst>
    <p:embeddedFont>
      <p:font typeface="DM Sans" pitchFamily="2" charset="0"/>
      <p:regular r:id="rId16"/>
      <p:bold r:id="rId17"/>
    </p:embeddedFont>
    <p:embeddedFont>
      <p:font typeface="Libre Baskerville" panose="02000000000000000000" pitchFamily="2" charset="0"/>
      <p:regular r:id="rId18"/>
    </p:embeddedFont>
    <p:embeddedFont>
      <p:font typeface="Platypi Medium" panose="020B0604020202020204" charset="0"/>
      <p:regular r:id="rId19"/>
    </p:embeddedFont>
    <p:embeddedFont>
      <p:font typeface="Source Serif 4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855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412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CC97B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MediSync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2018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Smart Hospital Management System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9595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Revolutionizing healthcare delivery through unified digital operations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098A19-959D-422E-22EC-BB6144960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11" y="1568212"/>
            <a:ext cx="13760604" cy="265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470C4-A8D8-B28D-5400-AF834AEF21E0}"/>
              </a:ext>
            </a:extLst>
          </p:cNvPr>
          <p:cNvSpPr txBox="1"/>
          <p:nvPr/>
        </p:nvSpPr>
        <p:spPr>
          <a:xfrm>
            <a:off x="4716966" y="56246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Health Assistant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01BD1-EECE-B9D2-9F27-30FE5F01CB9A}"/>
              </a:ext>
            </a:extLst>
          </p:cNvPr>
          <p:cNvSpPr txBox="1"/>
          <p:nvPr/>
        </p:nvSpPr>
        <p:spPr>
          <a:xfrm>
            <a:off x="546412" y="4906537"/>
            <a:ext cx="1293541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effectLst/>
                <a:latin typeface="Source Serif 4" panose="020B0604020202020204" charset="0"/>
                <a:ea typeface="Source Serif 4" panose="020B0604020202020204" charset="0"/>
              </a:rPr>
              <a:t>Continuous Learning &amp; Real-Time Updates</a:t>
            </a:r>
            <a:endParaRPr lang="en-US" b="1" dirty="0">
              <a:latin typeface="Source Serif 4" panose="020B0604020202020204" charset="0"/>
              <a:ea typeface="Source Serif 4" panose="020B0604020202020204" charset="0"/>
            </a:endParaRPr>
          </a:p>
          <a:p>
            <a:pPr>
              <a:buNone/>
            </a:pPr>
            <a:r>
              <a:rPr lang="en-US" dirty="0">
                <a:latin typeface="Source Serif 4" panose="020B0604020202020204" charset="0"/>
                <a:ea typeface="Source Serif 4" panose="020B0604020202020204" charset="0"/>
              </a:rPr>
              <a:t>The AI evolves with every interaction, ensuring up-to-date medical insights and tailored advice that improves over time.</a:t>
            </a:r>
          </a:p>
          <a:p>
            <a:pPr>
              <a:buNone/>
            </a:pPr>
            <a:r>
              <a:rPr lang="en-US" b="1" dirty="0">
                <a:effectLst/>
                <a:latin typeface="Source Serif 4" panose="020B0604020202020204" charset="0"/>
                <a:ea typeface="Source Serif 4" panose="020B0604020202020204" charset="0"/>
              </a:rPr>
              <a:t>Secure &amp; User-Friendly</a:t>
            </a:r>
            <a:endParaRPr lang="en-US" b="1" dirty="0">
              <a:latin typeface="Source Serif 4" panose="020B0604020202020204" charset="0"/>
              <a:ea typeface="Source Serif 4" panose="020B0604020202020204" charset="0"/>
            </a:endParaRPr>
          </a:p>
          <a:p>
            <a:pPr>
              <a:buNone/>
            </a:pPr>
            <a:r>
              <a:rPr lang="en-US" dirty="0">
                <a:latin typeface="Source Serif 4" panose="020B0604020202020204" charset="0"/>
                <a:ea typeface="Source Serif 4" panose="020B0604020202020204" charset="0"/>
              </a:rPr>
              <a:t>Protected access to your personal health data with a clean, intuitive interface designed for effortless use by patients of all ages</a:t>
            </a:r>
            <a:r>
              <a:rPr lang="en-US" dirty="0"/>
              <a:t>.</a:t>
            </a:r>
          </a:p>
          <a:p>
            <a:r>
              <a:rPr lang="en-US" b="1" dirty="0">
                <a:latin typeface="Source Serif 4" panose="020B0604020202020204" charset="0"/>
                <a:ea typeface="Source Serif 4" panose="020B0604020202020204" charset="0"/>
              </a:rPr>
              <a:t>Bridging the Healthcare Gap:</a:t>
            </a:r>
            <a:r>
              <a:rPr lang="en-US" dirty="0">
                <a:latin typeface="Source Serif 4" panose="020B0604020202020204" charset="0"/>
                <a:ea typeface="Source Serif 4" panose="020B0604020202020204" charset="0"/>
              </a:rPr>
              <a:t> </a:t>
            </a:r>
            <a:r>
              <a:rPr lang="en-US" dirty="0" err="1">
                <a:latin typeface="Source Serif 4" panose="020B0604020202020204" charset="0"/>
                <a:ea typeface="Source Serif 4" panose="020B0604020202020204" charset="0"/>
              </a:rPr>
              <a:t>MediSync</a:t>
            </a:r>
            <a:r>
              <a:rPr lang="en-US" dirty="0">
                <a:latin typeface="Source Serif 4" panose="020B0604020202020204" charset="0"/>
                <a:ea typeface="Source Serif 4" panose="020B0604020202020204" charset="0"/>
              </a:rPr>
              <a:t> reduces wait times and empowers patients with expert-level medical knowledge at their fingertips, transforming how people access and understand healthcare information.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820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538" y="537091"/>
            <a:ext cx="4882872" cy="610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Technology Stack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3538" y="1537930"/>
            <a:ext cx="13263324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platform leverages modern, enterprise-grade technologies across the full stack to deliver a secure, scalable, and responsive user experience.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3538" y="2070021"/>
            <a:ext cx="4290893" cy="2546509"/>
          </a:xfrm>
          <a:prstGeom prst="roundRect">
            <a:avLst>
              <a:gd name="adj" fmla="val 322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86420" y="2272903"/>
            <a:ext cx="585907" cy="585907"/>
          </a:xfrm>
          <a:prstGeom prst="roundRect">
            <a:avLst>
              <a:gd name="adj" fmla="val 15605012"/>
            </a:avLst>
          </a:prstGeom>
          <a:solidFill>
            <a:srgbClr val="B88E23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512" y="2433995"/>
            <a:ext cx="263604" cy="26360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86420" y="3054072"/>
            <a:ext cx="244137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Frontend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86420" y="3476387"/>
            <a:ext cx="3885128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 framework with responsive design principles ensures seamless experiences across all devices and screen sizes.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5169694" y="2070021"/>
            <a:ext cx="4290893" cy="2546509"/>
          </a:xfrm>
          <a:prstGeom prst="roundRect">
            <a:avLst>
              <a:gd name="adj" fmla="val 322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372576" y="2272903"/>
            <a:ext cx="585907" cy="585907"/>
          </a:xfrm>
          <a:prstGeom prst="roundRect">
            <a:avLst>
              <a:gd name="adj" fmla="val 15605012"/>
            </a:avLst>
          </a:prstGeom>
          <a:solidFill>
            <a:srgbClr val="B88E23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3668" y="2433995"/>
            <a:ext cx="263604" cy="26360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72576" y="3054072"/>
            <a:ext cx="244137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5372576" y="3476387"/>
            <a:ext cx="3885128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 and Python APIs provide flexible, high-performance server-side processing for complex business logic.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9655850" y="2070021"/>
            <a:ext cx="4290893" cy="2546509"/>
          </a:xfrm>
          <a:prstGeom prst="roundRect">
            <a:avLst>
              <a:gd name="adj" fmla="val 322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58732" y="2272903"/>
            <a:ext cx="585907" cy="585907"/>
          </a:xfrm>
          <a:prstGeom prst="roundRect">
            <a:avLst>
              <a:gd name="adj" fmla="val 15605012"/>
            </a:avLst>
          </a:prstGeom>
          <a:solidFill>
            <a:srgbClr val="B88E23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19824" y="2433995"/>
            <a:ext cx="263604" cy="26360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58732" y="3054072"/>
            <a:ext cx="244137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9858732" y="3476387"/>
            <a:ext cx="3885128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MongoDB for flexible document storage and PostgreSQL for structured relational data, optimizing for different use cases.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683538" y="5031462"/>
            <a:ext cx="250400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Mobile Applications</a:t>
            </a:r>
            <a:endParaRPr lang="en-US" sz="1900" dirty="0"/>
          </a:p>
        </p:txBody>
      </p:sp>
      <p:sp>
        <p:nvSpPr>
          <p:cNvPr id="20" name="Text 15"/>
          <p:cNvSpPr/>
          <p:nvPr/>
        </p:nvSpPr>
        <p:spPr>
          <a:xfrm>
            <a:off x="683538" y="5531882"/>
            <a:ext cx="6393418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Native iOS and Android apps deliver optimized mobile experiences with offline capabilities and push notifications.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7561064" y="5031462"/>
            <a:ext cx="2578060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Cloud Infrastructure</a:t>
            </a:r>
            <a:endParaRPr lang="en-US" sz="1900" dirty="0"/>
          </a:p>
        </p:txBody>
      </p:sp>
      <p:sp>
        <p:nvSpPr>
          <p:cNvPr id="22" name="Text 17"/>
          <p:cNvSpPr/>
          <p:nvPr/>
        </p:nvSpPr>
        <p:spPr>
          <a:xfrm>
            <a:off x="7561064" y="5531882"/>
            <a:ext cx="6393418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AWS hosting provides scalable, reliable infrastructure with global reach and 99.9% uptime guarantees.</a:t>
            </a:r>
            <a:endParaRPr lang="en-US" sz="1500" dirty="0"/>
          </a:p>
        </p:txBody>
      </p:sp>
      <p:sp>
        <p:nvSpPr>
          <p:cNvPr id="23" name="Shape 18"/>
          <p:cNvSpPr/>
          <p:nvPr/>
        </p:nvSpPr>
        <p:spPr>
          <a:xfrm>
            <a:off x="683538" y="6552128"/>
            <a:ext cx="13263324" cy="1142286"/>
          </a:xfrm>
          <a:prstGeom prst="roundRect">
            <a:avLst>
              <a:gd name="adj" fmla="val 7182"/>
            </a:avLst>
          </a:prstGeom>
          <a:solidFill>
            <a:srgbClr val="F3E4BF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800" y="6846332"/>
            <a:ext cx="244078" cy="19526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318141" y="6796207"/>
            <a:ext cx="1243345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Security First:</a:t>
            </a:r>
            <a:r>
              <a:rPr lang="en-US" sz="15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End-to-end encryption protects all data in transit and at rest, ensuring compliance with industry standards and protecting user privacy.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969" y="596622"/>
            <a:ext cx="5035748" cy="629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Benefits &amp; Impact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4969" y="1528167"/>
            <a:ext cx="7734062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MediSync transforms hospital operations by improving efficiency, patient satisfaction, and clinical outcomes through intelligent automation and data integration.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04969" y="2822258"/>
            <a:ext cx="2410182" cy="664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60%</a:t>
            </a:r>
            <a:endParaRPr lang="en-US" sz="5200" dirty="0"/>
          </a:p>
        </p:txBody>
      </p:sp>
      <p:sp>
        <p:nvSpPr>
          <p:cNvPr id="6" name="Text 3"/>
          <p:cNvSpPr/>
          <p:nvPr/>
        </p:nvSpPr>
        <p:spPr>
          <a:xfrm>
            <a:off x="704969" y="3738443"/>
            <a:ext cx="2410182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Administrative Time Reduction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04969" y="4488656"/>
            <a:ext cx="2410182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Less manual paperwork, more patient care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3366849" y="2822258"/>
            <a:ext cx="2410182" cy="664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40%</a:t>
            </a:r>
            <a:endParaRPr lang="en-US" sz="5200" dirty="0"/>
          </a:p>
        </p:txBody>
      </p:sp>
      <p:sp>
        <p:nvSpPr>
          <p:cNvPr id="9" name="Text 6"/>
          <p:cNvSpPr/>
          <p:nvPr/>
        </p:nvSpPr>
        <p:spPr>
          <a:xfrm>
            <a:off x="3366849" y="3738443"/>
            <a:ext cx="2410182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Faster Patient Processing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3366849" y="4488656"/>
            <a:ext cx="2410182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Streamlined admission and checkout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028730" y="2822258"/>
            <a:ext cx="2410182" cy="664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99.9%</a:t>
            </a:r>
            <a:endParaRPr lang="en-US" sz="5200" dirty="0"/>
          </a:p>
        </p:txBody>
      </p:sp>
      <p:sp>
        <p:nvSpPr>
          <p:cNvPr id="12" name="Text 9"/>
          <p:cNvSpPr/>
          <p:nvPr/>
        </p:nvSpPr>
        <p:spPr>
          <a:xfrm>
            <a:off x="6028730" y="3738443"/>
            <a:ext cx="2410182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System Uptime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028730" y="4173974"/>
            <a:ext cx="241018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Reliable 24/7 operations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3366849" y="5636657"/>
            <a:ext cx="2410182" cy="664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100%</a:t>
            </a:r>
            <a:endParaRPr lang="en-US" sz="5200" dirty="0"/>
          </a:p>
        </p:txBody>
      </p:sp>
      <p:sp>
        <p:nvSpPr>
          <p:cNvPr id="15" name="Text 12"/>
          <p:cNvSpPr/>
          <p:nvPr/>
        </p:nvSpPr>
        <p:spPr>
          <a:xfrm>
            <a:off x="3366849" y="6552843"/>
            <a:ext cx="2410182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Accessibility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3366849" y="6988373"/>
            <a:ext cx="2410182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Authorized access anywhere, anytime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28040" y="582692"/>
            <a:ext cx="5297805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Future Vision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28040" y="1562695"/>
            <a:ext cx="7660719" cy="2034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MediSync continues evolving with emerging technologies. Planned enhancements include AI-powered diagnosis assistance, wearable device integration for continuous monitoring, telemedicine expansion, and predictive patient care models. Together, we're building a smarter, connected healthcare ecosystem where technology amplifies human expertise and patient outcomes thrive.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040" y="3835598"/>
            <a:ext cx="1059537" cy="10596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99390" y="3835598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AI Diagnosis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499390" y="4293751"/>
            <a:ext cx="6389370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Machine learning assisted diagnosis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40" y="5107067"/>
            <a:ext cx="1059537" cy="10596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99390" y="5107067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Wearables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7499390" y="5565219"/>
            <a:ext cx="6389370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Integration with health devices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040" y="6378535"/>
            <a:ext cx="1059537" cy="10596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99390" y="6378535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Telemedicine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7499390" y="6836688"/>
            <a:ext cx="6389370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Remote care expansion</a:t>
            </a:r>
            <a:endParaRPr lang="en-US" sz="16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C881D0-E26D-DED5-1173-4B0BE47E0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787483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765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Vision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25466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MediSync simplifies hospital management by integrating all operations into one intelligent platform. From patient care to pharmacy management, billing to emergency response — every function works seamlessly together, reducing administrative burden and improving patient outcomes.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895130"/>
            <a:ext cx="3664744" cy="2024182"/>
          </a:xfrm>
          <a:prstGeom prst="roundRect">
            <a:avLst>
              <a:gd name="adj" fmla="val 1681"/>
            </a:avLst>
          </a:prstGeom>
          <a:solidFill>
            <a:srgbClr val="F9F7F7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41219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Unified Platform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612362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All departments connected in real-time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3895130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4912162" y="4121944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Streamlined Operations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2162" y="4966692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Eliminate manual processes and errors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614612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1020604" y="6372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Enhanced Care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0604" y="686335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Better outcomes through data-driven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65797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Core Modules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MediSync comprises eight integrated modules covering every aspect of hospital operations, each designed to work seamlessly with the others.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89046" y="2943225"/>
            <a:ext cx="29167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Patient Management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433643"/>
            <a:ext cx="40120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Complete patient profiles, history, and records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6301" y="3516154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24442" y="2943225"/>
            <a:ext cx="28771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Doctor Management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824442" y="3433643"/>
            <a:ext cx="4012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Staff scheduling and credential tracking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70307" y="3790831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51256" y="4759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Appointments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0051256" y="5250061"/>
            <a:ext cx="3785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Smart scheduling and reminders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19423" y="5291257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24442" y="62132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Pharmacy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24442" y="6703695"/>
            <a:ext cx="4012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Medicine booking and inventory control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94533" y="6517005"/>
            <a:ext cx="339328" cy="33932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970603" y="62132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Billing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93790" y="6703695"/>
            <a:ext cx="40120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Invoice generation and secure payments</a:t>
            </a:r>
            <a:endParaRPr lang="en-US" sz="175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20527" y="6242328"/>
            <a:ext cx="339328" cy="339328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1743789" y="4578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Emergency Services</a:t>
            </a:r>
            <a:endParaRPr lang="en-US" sz="2200" dirty="0"/>
          </a:p>
        </p:txBody>
      </p:sp>
      <p:sp>
        <p:nvSpPr>
          <p:cNvPr id="25" name="Text 13"/>
          <p:cNvSpPr/>
          <p:nvPr/>
        </p:nvSpPr>
        <p:spPr>
          <a:xfrm>
            <a:off x="793790" y="50686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Ambulance booking with real-time tracking</a:t>
            </a:r>
            <a:endParaRPr lang="en-US" sz="1750" dirty="0"/>
          </a:p>
        </p:txBody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71411" y="4741902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258" y="425291"/>
            <a:ext cx="3866436" cy="483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Existing Features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41258" y="1217652"/>
            <a:ext cx="13547884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MediSync's current robust feature set ensures comprehensive hospital management, covering essential operations from patient care to emergency response.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626" y="1639014"/>
            <a:ext cx="1930241" cy="193024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80874" y="3762494"/>
            <a:ext cx="2907863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Patient &amp; Doctor Management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541258" y="4096941"/>
            <a:ext cx="4387096" cy="494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Comprehensive patient profiles, medical history, and doctor credential tracking.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60" y="1639014"/>
            <a:ext cx="1930241" cy="193024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830372" y="3762494"/>
            <a:ext cx="2969538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Appointments &amp; Consultations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5121593" y="4096941"/>
            <a:ext cx="4387096" cy="494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Intelligent scheduling system with reminders for both in-person and virtual consultations.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0295" y="1639014"/>
            <a:ext cx="1930241" cy="193024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853499" y="3762494"/>
            <a:ext cx="2083951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Pharmacy &amp; MedScan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9701927" y="4096941"/>
            <a:ext cx="4387096" cy="494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Efficient medicine booking, inventory control, and camera-based medicine information scanner.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9701927" y="4684514"/>
            <a:ext cx="4387096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endParaRPr lang="en-US" sz="12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626" y="5241131"/>
            <a:ext cx="1930241" cy="193024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768197" y="7364611"/>
            <a:ext cx="1933218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Billing &amp; Reports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541258" y="7699058"/>
            <a:ext cx="4387096" cy="494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Automated invoice generation, secure payment processing, and detailed financial reporting.</a:t>
            </a:r>
            <a:endParaRPr lang="en-US" sz="12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9960" y="5241131"/>
            <a:ext cx="1930241" cy="193024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348532" y="7364611"/>
            <a:ext cx="1933218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Lab Services</a:t>
            </a:r>
            <a:endParaRPr lang="en-US" sz="1500" dirty="0"/>
          </a:p>
        </p:txBody>
      </p:sp>
      <p:sp>
        <p:nvSpPr>
          <p:cNvPr id="19" name="Text 12"/>
          <p:cNvSpPr/>
          <p:nvPr/>
        </p:nvSpPr>
        <p:spPr>
          <a:xfrm>
            <a:off x="5121593" y="7699058"/>
            <a:ext cx="4387096" cy="494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Streamlined lab test ordering, sample management, and quick delivery of results.</a:t>
            </a:r>
            <a:endParaRPr lang="en-US" sz="120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0295" y="5241131"/>
            <a:ext cx="1930241" cy="1930241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10928866" y="7364611"/>
            <a:ext cx="1933218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Ambulance Services</a:t>
            </a:r>
            <a:endParaRPr lang="en-US" sz="1500" dirty="0"/>
          </a:p>
        </p:txBody>
      </p:sp>
      <p:sp>
        <p:nvSpPr>
          <p:cNvPr id="22" name="Text 14"/>
          <p:cNvSpPr/>
          <p:nvPr/>
        </p:nvSpPr>
        <p:spPr>
          <a:xfrm>
            <a:off x="9701927" y="7699058"/>
            <a:ext cx="4387096" cy="494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Seamless booking, real-time tracking, and efficient coordination for emergency transport.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54" y="739497"/>
            <a:ext cx="4925973" cy="675048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70784" y="617934"/>
            <a:ext cx="7575233" cy="1400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Patient &amp; Doctor Management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6270784" y="2578775"/>
            <a:ext cx="2882503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Patient Management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70784" y="3153013"/>
            <a:ext cx="3514249" cy="2509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Centralized patient records including medical history, allergies, current medications, and treatment plans. Complete EHR storage with cloud backup ensures data accessibility and security across all departments.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70784" y="5864185"/>
            <a:ext cx="351424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Complete medical histories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70784" y="6301026"/>
            <a:ext cx="351424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Real-time record access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70784" y="6737866"/>
            <a:ext cx="351424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Secure cloud storage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270784" y="7174706"/>
            <a:ext cx="351424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HIPAA compliance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39388" y="2578775"/>
            <a:ext cx="2843213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Doctor Management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339388" y="3153013"/>
            <a:ext cx="3514249" cy="2509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Streamlined staff management with credential verification, specialization tracking, and intelligent scheduling. Monitor availability, workload, and performance metrics across all physicians.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0339388" y="5864185"/>
            <a:ext cx="351424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Credential management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10339388" y="6301026"/>
            <a:ext cx="351424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Smart scheduling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10339388" y="6737866"/>
            <a:ext cx="351424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Workload balancing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10339388" y="7174706"/>
            <a:ext cx="351424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Performance tracking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1720" y="599718"/>
            <a:ext cx="7192328" cy="585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Appointments &amp; Consultations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41720" y="1465659"/>
            <a:ext cx="7833360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Intelligent appointment scheduling matches patients with appropriate physicians based on specialty, availability, and patient needs. The consultation module enables secure video and in-person interactions with automated documentation.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1720" y="2574965"/>
            <a:ext cx="187166" cy="1123355"/>
          </a:xfrm>
          <a:prstGeom prst="roundRect">
            <a:avLst>
              <a:gd name="adj" fmla="val 15006"/>
            </a:avLst>
          </a:prstGeom>
          <a:solidFill>
            <a:srgbClr val="F9F7F7"/>
          </a:solidFill>
          <a:ln/>
        </p:spPr>
      </p:sp>
      <p:sp>
        <p:nvSpPr>
          <p:cNvPr id="6" name="Text 3"/>
          <p:cNvSpPr/>
          <p:nvPr/>
        </p:nvSpPr>
        <p:spPr>
          <a:xfrm>
            <a:off x="6516053" y="2762131"/>
            <a:ext cx="354103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Patient Requests Appointment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516053" y="3166943"/>
            <a:ext cx="7459027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Select specialty and preferred time slots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422469" y="3885486"/>
            <a:ext cx="187166" cy="1123355"/>
          </a:xfrm>
          <a:prstGeom prst="roundRect">
            <a:avLst>
              <a:gd name="adj" fmla="val 15006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6796802" y="4072652"/>
            <a:ext cx="3724632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System Recommends Physicians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796802" y="4477464"/>
            <a:ext cx="717827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Matches doctor availability with patient needs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703338" y="5196007"/>
            <a:ext cx="187166" cy="1123355"/>
          </a:xfrm>
          <a:prstGeom prst="roundRect">
            <a:avLst>
              <a:gd name="adj" fmla="val 15006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7077670" y="5383173"/>
            <a:ext cx="2905125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Automated Confirmation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7077670" y="5787985"/>
            <a:ext cx="6897410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Instant booking with reminder notifications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984206" y="6506528"/>
            <a:ext cx="187166" cy="1123355"/>
          </a:xfrm>
          <a:prstGeom prst="roundRect">
            <a:avLst>
              <a:gd name="adj" fmla="val 15006"/>
            </a:avLst>
          </a:prstGeom>
          <a:solidFill>
            <a:srgbClr val="F9F7F7"/>
          </a:solidFill>
          <a:ln/>
        </p:spPr>
      </p:sp>
      <p:sp>
        <p:nvSpPr>
          <p:cNvPr id="15" name="Text 12"/>
          <p:cNvSpPr/>
          <p:nvPr/>
        </p:nvSpPr>
        <p:spPr>
          <a:xfrm>
            <a:off x="7358539" y="6693694"/>
            <a:ext cx="2340412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Secure Consultation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7358539" y="7098506"/>
            <a:ext cx="661654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Video or in-person meeting with records updated automatically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399" y="761286"/>
            <a:ext cx="7640003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Pharmacy &amp; Vital Monitoring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8399" y="2641402"/>
            <a:ext cx="313979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Pharmacy Management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238399" y="3191947"/>
            <a:ext cx="3557945" cy="24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Complete medicine booking with real-time inventory tracking. Automated stock alerts, delivery coordination, and expiration date management ensure optimal pharmacy operations and patient safety.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38399" y="5792272"/>
            <a:ext cx="3557945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Medicine booking system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38399" y="6211253"/>
            <a:ext cx="3557945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Inventory tracking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38399" y="6630233"/>
            <a:ext cx="3557945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Auto-reorder alerts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238399" y="7049214"/>
            <a:ext cx="3557945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Delivery logistics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328077" y="2641402"/>
            <a:ext cx="288167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Patient Vital Tracking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328077" y="3191947"/>
            <a:ext cx="3557945" cy="2063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Continuous monitoring of critical health parameters including blood pressure, temperature, oxygen saturation, and pulse rate. Real-time alerts trigger when readings exceed safe thresholds.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328077" y="5448419"/>
            <a:ext cx="3557945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BP monitoring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328077" y="5867400"/>
            <a:ext cx="3557945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Temperature tracking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0328077" y="6286381"/>
            <a:ext cx="3557945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SpO₂ levels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0328077" y="6705362"/>
            <a:ext cx="3557945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Pulse monitoring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938" y="509111"/>
            <a:ext cx="7715726" cy="578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Billing, Ambulance &amp; Lab Services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38" y="1573411"/>
            <a:ext cx="4097655" cy="40976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7938" y="5879306"/>
            <a:ext cx="231421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Billing &amp; Payments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47938" y="6353651"/>
            <a:ext cx="4097655" cy="1481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Streamlined financial operations with automated invoices, secure digital payment integrations (like UPI), comprehensive payment history, and transparent financial reporting.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936" y="1573411"/>
            <a:ext cx="4097655" cy="40976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04936" y="5879306"/>
            <a:ext cx="231421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Ambulance Booking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5204936" y="6353651"/>
            <a:ext cx="4097655" cy="118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Rapid emergency response system featuring real-time GPS tracking and automated dispatch to minimize response times and ensure patient safety during transport.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1934" y="1573411"/>
            <a:ext cx="4235529" cy="42355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61934" y="6017181"/>
            <a:ext cx="231421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Lab Management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9761934" y="6491526"/>
            <a:ext cx="4235529" cy="1481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Comprehensive laboratory operations covering test requisition, secure sample tracking, efficient result management, and integrated reporting for seamless patient care coordination.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7C74A8-0594-27EF-8104-E09BB5503622}"/>
              </a:ext>
            </a:extLst>
          </p:cNvPr>
          <p:cNvSpPr txBox="1"/>
          <p:nvPr/>
        </p:nvSpPr>
        <p:spPr>
          <a:xfrm flipH="1">
            <a:off x="390292" y="1605776"/>
            <a:ext cx="7939667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Health Education and diet management</a:t>
            </a:r>
          </a:p>
          <a:p>
            <a:pPr>
              <a:buNone/>
            </a:pPr>
            <a:endParaRPr lang="en-US" sz="28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dirty="0" err="1">
                <a:latin typeface="Source Serif 4" panose="020B0604020202020204" charset="0"/>
                <a:ea typeface="Source Serif 4" panose="020B0604020202020204" charset="0"/>
              </a:rPr>
              <a:t>MediSync</a:t>
            </a:r>
            <a:r>
              <a:rPr lang="en-US" dirty="0">
                <a:latin typeface="Source Serif 4" panose="020B0604020202020204" charset="0"/>
                <a:ea typeface="Source Serif 4" panose="020B0604020202020204" charset="0"/>
              </a:rPr>
              <a:t> seamlessly integrates comprehensive health education with practical diet planning, creating a holistic approach to lasting lifestyle change. Our intelligent system adapts to your progress, preferences, and goals.</a:t>
            </a:r>
          </a:p>
          <a:p>
            <a:pPr>
              <a:buNone/>
            </a:pPr>
            <a:r>
              <a:rPr lang="en-US" dirty="0">
                <a:latin typeface="Source Serif 4" panose="020B0604020202020204" charset="0"/>
                <a:ea typeface="Source Serif 4" panose="020B0604020202020204" charset="0"/>
              </a:rPr>
              <a:t>Designed specifically for busy lives—the app is simple, engaging, and always accessible right on your smartphone whenever you need it.</a:t>
            </a:r>
          </a:p>
          <a:p>
            <a:r>
              <a:rPr lang="en-US" b="1" dirty="0">
                <a:latin typeface="Source Serif 4" panose="020B0604020202020204" charset="0"/>
                <a:ea typeface="Source Serif 4" panose="020B0604020202020204" charset="0"/>
              </a:rPr>
              <a:t>-&gt;Tailored Daily Guidance</a:t>
            </a:r>
            <a:endParaRPr lang="en-US" dirty="0">
              <a:latin typeface="Source Serif 4" panose="020B0604020202020204" charset="0"/>
              <a:ea typeface="Source Serif 4" panose="020B0604020202020204" charset="0"/>
            </a:endParaRPr>
          </a:p>
          <a:p>
            <a:r>
              <a:rPr lang="en-US" dirty="0">
                <a:latin typeface="Source Serif 4" panose="020B0604020202020204" charset="0"/>
                <a:ea typeface="Source Serif 4" panose="020B0604020202020204" charset="0"/>
              </a:rPr>
              <a:t>Provides </a:t>
            </a:r>
            <a:r>
              <a:rPr lang="en-US" b="1" dirty="0">
                <a:latin typeface="Source Serif 4" panose="020B0604020202020204" charset="0"/>
                <a:ea typeface="Source Serif 4" panose="020B0604020202020204" charset="0"/>
              </a:rPr>
              <a:t>personalized health tips</a:t>
            </a:r>
            <a:r>
              <a:rPr lang="en-US" dirty="0">
                <a:latin typeface="Source Serif 4" panose="020B0604020202020204" charset="0"/>
                <a:ea typeface="Source Serif 4" panose="020B0604020202020204" charset="0"/>
              </a:rPr>
              <a:t> and </a:t>
            </a:r>
            <a:r>
              <a:rPr lang="en-US" b="1" dirty="0">
                <a:latin typeface="Source Serif 4" panose="020B0604020202020204" charset="0"/>
                <a:ea typeface="Source Serif 4" panose="020B0604020202020204" charset="0"/>
              </a:rPr>
              <a:t>custom diet plans</a:t>
            </a:r>
            <a:r>
              <a:rPr lang="en-US" dirty="0">
                <a:latin typeface="Source Serif 4" panose="020B0604020202020204" charset="0"/>
                <a:ea typeface="Source Serif 4" panose="020B0604020202020204" charset="0"/>
              </a:rPr>
              <a:t> every day.</a:t>
            </a:r>
          </a:p>
          <a:p>
            <a:r>
              <a:rPr lang="en-US" dirty="0">
                <a:latin typeface="Source Serif 4" panose="020B0604020202020204" charset="0"/>
                <a:ea typeface="Source Serif 4" panose="020B0604020202020204" charset="0"/>
              </a:rPr>
              <a:t>Helps you stay on track and </a:t>
            </a:r>
            <a:r>
              <a:rPr lang="en-US" b="1" dirty="0">
                <a:latin typeface="Source Serif 4" panose="020B0604020202020204" charset="0"/>
                <a:ea typeface="Source Serif 4" panose="020B0604020202020204" charset="0"/>
              </a:rPr>
              <a:t>empowers your unique wellness journey</a:t>
            </a:r>
            <a:r>
              <a:rPr lang="en-US" dirty="0">
                <a:latin typeface="Source Serif 4" panose="020B0604020202020204" charset="0"/>
                <a:ea typeface="Source Serif 4" panose="020B0604020202020204" charset="0"/>
              </a:rPr>
              <a:t>.</a:t>
            </a:r>
          </a:p>
          <a:p>
            <a:r>
              <a:rPr lang="en-US" b="1" dirty="0">
                <a:latin typeface="Source Serif 4" panose="020B0604020202020204" charset="0"/>
                <a:ea typeface="Source Serif 4" panose="020B0604020202020204" charset="0"/>
              </a:rPr>
              <a:t>-&gt;Expert-Backed Nutrition</a:t>
            </a:r>
            <a:endParaRPr lang="en-US" dirty="0">
              <a:latin typeface="Source Serif 4" panose="020B0604020202020204" charset="0"/>
              <a:ea typeface="Source Serif 4" panose="020B0604020202020204" charset="0"/>
            </a:endParaRPr>
          </a:p>
          <a:p>
            <a:r>
              <a:rPr lang="en-US" dirty="0">
                <a:latin typeface="Source Serif 4" panose="020B0604020202020204" charset="0"/>
                <a:ea typeface="Source Serif 4" panose="020B0604020202020204" charset="0"/>
              </a:rPr>
              <a:t>Combines </a:t>
            </a:r>
            <a:r>
              <a:rPr lang="en-US" b="1" dirty="0">
                <a:latin typeface="Source Serif 4" panose="020B0604020202020204" charset="0"/>
                <a:ea typeface="Source Serif 4" panose="020B0604020202020204" charset="0"/>
              </a:rPr>
              <a:t>evidence-based nutrition guidance</a:t>
            </a:r>
            <a:r>
              <a:rPr lang="en-US" dirty="0">
                <a:latin typeface="Source Serif 4" panose="020B0604020202020204" charset="0"/>
                <a:ea typeface="Source Serif 4" panose="020B0604020202020204" charset="0"/>
              </a:rPr>
              <a:t> with practical, </a:t>
            </a:r>
            <a:r>
              <a:rPr lang="en-US" b="1" dirty="0">
                <a:latin typeface="Source Serif 4" panose="020B0604020202020204" charset="0"/>
                <a:ea typeface="Source Serif 4" panose="020B0604020202020204" charset="0"/>
              </a:rPr>
              <a:t>easy-to-follow daily reminders</a:t>
            </a:r>
            <a:r>
              <a:rPr lang="en-US" dirty="0">
                <a:latin typeface="Source Serif 4" panose="020B0604020202020204" charset="0"/>
                <a:ea typeface="Source Serif 4" panose="020B0604020202020204" charset="0"/>
              </a:rPr>
              <a:t>.</a:t>
            </a:r>
          </a:p>
          <a:p>
            <a:r>
              <a:rPr lang="en-US" dirty="0">
                <a:latin typeface="Source Serif 4" panose="020B0604020202020204" charset="0"/>
                <a:ea typeface="Source Serif 4" panose="020B0604020202020204" charset="0"/>
              </a:rPr>
              <a:t>Ensures that every recommendation is </a:t>
            </a:r>
            <a:r>
              <a:rPr lang="en-US" b="1" dirty="0">
                <a:latin typeface="Source Serif 4" panose="020B0604020202020204" charset="0"/>
                <a:ea typeface="Source Serif 4" panose="020B0604020202020204" charset="0"/>
              </a:rPr>
              <a:t>trustworthy and effective</a:t>
            </a:r>
            <a:r>
              <a:rPr lang="en-US" dirty="0">
                <a:latin typeface="Source Serif 4" panose="020B0604020202020204" charset="0"/>
                <a:ea typeface="Source Serif 4" panose="020B0604020202020204" charset="0"/>
              </a:rPr>
              <a:t>.</a:t>
            </a:r>
          </a:p>
          <a:p>
            <a:pPr>
              <a:buNone/>
            </a:pPr>
            <a:endParaRPr lang="en-US" dirty="0">
              <a:latin typeface="Source Serif 4" panose="020B0604020202020204" charset="0"/>
              <a:ea typeface="Source Serif 4" panose="020B060402020202020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441B463-4DF0-3539-BC9D-BE0C4142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439" y="880947"/>
            <a:ext cx="6043961" cy="596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380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1046</Words>
  <Application>Microsoft Office PowerPoint</Application>
  <PresentationFormat>Custom</PresentationFormat>
  <Paragraphs>144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Libre Baskerville</vt:lpstr>
      <vt:lpstr>Arial</vt:lpstr>
      <vt:lpstr>Platypi Medium</vt:lpstr>
      <vt:lpstr>Times New Roman</vt:lpstr>
      <vt:lpstr>Source Serif 4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Teja Sree</cp:lastModifiedBy>
  <cp:revision>2</cp:revision>
  <dcterms:created xsi:type="dcterms:W3CDTF">2025-10-30T13:10:38Z</dcterms:created>
  <dcterms:modified xsi:type="dcterms:W3CDTF">2025-11-09T16:10:29Z</dcterms:modified>
</cp:coreProperties>
</file>